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9" r:id="rId3"/>
  </p:sldMasterIdLst>
  <p:notesMasterIdLst>
    <p:notesMasterId r:id="rId13"/>
  </p:notesMasterIdLst>
  <p:sldIdLst>
    <p:sldId id="256" r:id="rId4"/>
    <p:sldId id="257" r:id="rId5"/>
    <p:sldId id="263" r:id="rId6"/>
    <p:sldId id="265" r:id="rId7"/>
    <p:sldId id="260" r:id="rId8"/>
    <p:sldId id="266" r:id="rId9"/>
    <p:sldId id="261" r:id="rId10"/>
    <p:sldId id="259" r:id="rId11"/>
    <p:sldId id="262" r:id="rId12"/>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59" d="100"/>
          <a:sy n="59" d="100"/>
        </p:scale>
        <p:origin x="964" y="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notesMaster" Target="notesMasters/notesMaster1.xml"/><Relationship Id="rId3" Type="http://schemas.openxmlformats.org/officeDocument/2006/relationships/slideMaster" Target="slideMasters/slide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viewProps" Target="viewProps.xml"/><Relationship Id="rId10" Type="http://schemas.openxmlformats.org/officeDocument/2006/relationships/slide" Target="slides/slide7.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95D7AA01-A000-4B02-B7F0-CBAA962F3FAD}" type="datetimeFigureOut">
              <a:rPr lang="en-GB" smtClean="0"/>
              <a:t>21/02/2025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B1554B15-68BF-40E5-BBB0-0478A2A80208}" type="slidenum">
              <a:rPr lang="en-GB" smtClean="0"/>
              <a:t>‹#›</a:t>
            </a:fld>
            <a:endParaRPr lang="en-GB"/>
          </a:p>
        </p:txBody>
      </p:sp>
    </p:spTree>
    <p:extLst>
      <p:ext uri="{BB962C8B-B14F-4D97-AF65-F5344CB8AC3E}">
        <p14:creationId xmlns:p14="http://schemas.microsoft.com/office/powerpoint/2010/main" val="33770843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mathsframe.co.uk/en/resources/resource/477/Multiplication-Tables-Check"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1554B15-68BF-40E5-BBB0-0478A2A80208}" type="slidenum">
              <a:rPr lang="en-GB" smtClean="0"/>
              <a:t>1</a:t>
            </a:fld>
            <a:endParaRPr lang="en-GB"/>
          </a:p>
        </p:txBody>
      </p:sp>
    </p:spTree>
    <p:extLst>
      <p:ext uri="{BB962C8B-B14F-4D97-AF65-F5344CB8AC3E}">
        <p14:creationId xmlns:p14="http://schemas.microsoft.com/office/powerpoint/2010/main" val="21744500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
                <a:srgbClr val="000000"/>
              </a:buClr>
              <a:buSzPts val="1100"/>
              <a:buFont typeface="Arial" panose="020B0604020202020204" pitchFamily="34" charset="0"/>
              <a:buChar char="•"/>
              <a:tabLst/>
              <a:defRPr/>
            </a:pPr>
            <a:r>
              <a:rPr lang="en-GB" dirty="0"/>
              <a:t>Some questions will be repeated across different checks, but no more than 30% of questions will be repeated in any two checks. This </a:t>
            </a:r>
            <a:r>
              <a:rPr lang="en-GB" dirty="0">
                <a:latin typeface="Arial" panose="020B0604020202020204" pitchFamily="34" charset="0"/>
                <a:cs typeface="Arial" panose="020B0604020202020204" pitchFamily="34" charset="0"/>
              </a:rPr>
              <a:t>means that if the check gets interrupted and children need to re-start it, they will only have a minimal advantage.</a:t>
            </a:r>
          </a:p>
          <a:p>
            <a:pPr marL="171450" marR="0" lvl="0" indent="-171450" algn="l" defTabSz="914400" rtl="0" eaLnBrk="1" fontAlgn="auto" latinLnBrk="0" hangingPunct="1">
              <a:lnSpc>
                <a:spcPct val="100000"/>
              </a:lnSpc>
              <a:spcBef>
                <a:spcPts val="0"/>
              </a:spcBef>
              <a:spcAft>
                <a:spcPts val="0"/>
              </a:spcAft>
              <a:buClr>
                <a:srgbClr val="000000"/>
              </a:buClr>
              <a:buSzPts val="1100"/>
              <a:buFont typeface="Arial" panose="020B0604020202020204" pitchFamily="34" charset="0"/>
              <a:buChar char="•"/>
              <a:tabLst/>
              <a:defRPr/>
            </a:pPr>
            <a:r>
              <a:rPr lang="en-GB" dirty="0">
                <a:latin typeface="Arial" charset="0"/>
                <a:ea typeface="Arial" charset="0"/>
                <a:cs typeface="Arial" charset="0"/>
              </a:rPr>
              <a:t>During the check pupils may be able to restart if certain conditions are met (e.g. a fire alarm). </a:t>
            </a:r>
          </a:p>
          <a:p>
            <a:pPr marL="171450" indent="-171450">
              <a:buFont typeface="Arial" panose="020B0604020202020204" pitchFamily="34" charset="0"/>
              <a:buChar char="•"/>
            </a:pPr>
            <a:r>
              <a:rPr lang="en-GB" dirty="0">
                <a:latin typeface="Arial" panose="020B0604020202020204" pitchFamily="34" charset="0"/>
                <a:cs typeface="Arial" panose="020B0604020202020204" pitchFamily="34" charset="0"/>
              </a:rPr>
              <a:t>The results will be sent to the schools when all the checks have been completed but it is then up to the school if they report the results or not. </a:t>
            </a:r>
          </a:p>
          <a:p>
            <a:pPr marL="171450" indent="-171450">
              <a:buFont typeface="Arial" panose="020B0604020202020204" pitchFamily="34" charset="0"/>
              <a:buChar char="•"/>
            </a:pPr>
            <a:r>
              <a:rPr lang="en-GB" dirty="0">
                <a:latin typeface="Arial" panose="020B0604020202020204" pitchFamily="34" charset="0"/>
                <a:cs typeface="Arial" panose="020B0604020202020204" pitchFamily="34" charset="0"/>
              </a:rPr>
              <a:t>There won’t be questions from the 1 times tables (although they might be included in the  3 practice questions).</a:t>
            </a:r>
          </a:p>
          <a:p>
            <a:pPr marL="171450" marR="0" lvl="0" indent="-171450" algn="l" defTabSz="914400" rtl="0" eaLnBrk="1" fontAlgn="auto" latinLnBrk="0" hangingPunct="1">
              <a:lnSpc>
                <a:spcPct val="100000"/>
              </a:lnSpc>
              <a:spcBef>
                <a:spcPts val="0"/>
              </a:spcBef>
              <a:spcAft>
                <a:spcPts val="0"/>
              </a:spcAft>
              <a:buClr>
                <a:srgbClr val="000000"/>
              </a:buClr>
              <a:buSzPts val="1100"/>
              <a:buFont typeface="Arial" panose="020B0604020202020204" pitchFamily="34" charset="0"/>
              <a:buChar char="•"/>
              <a:tabLst/>
              <a:defRPr/>
            </a:pPr>
            <a:r>
              <a:rPr lang="en-GB" dirty="0"/>
              <a:t>There will be a maximum of 7 questions from the 2, 5 and 10 times tables.</a:t>
            </a:r>
            <a:endParaRPr lang="en-GB" dirty="0">
              <a:latin typeface="Arial" panose="020B0604020202020204" pitchFamily="34" charset="0"/>
              <a:cs typeface="Arial" panose="020B0604020202020204" pitchFamily="34"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latin typeface="Arial" panose="020B0604020202020204" pitchFamily="34" charset="0"/>
                <a:cs typeface="Arial" panose="020B0604020202020204" pitchFamily="34" charset="0"/>
              </a:rPr>
              <a:t>There is a focus on the </a:t>
            </a:r>
            <a:r>
              <a:rPr kumimoji="0" lang="en-GB" sz="1200" b="0" i="0" u="none" strike="noStrike" kern="1200" cap="none" spc="0" normalizeH="0" baseline="0" noProof="0" dirty="0">
                <a:ln>
                  <a:noFill/>
                </a:ln>
                <a:solidFill>
                  <a:srgbClr val="388CDA"/>
                </a:solidFill>
                <a:effectLst/>
                <a:uLnTx/>
                <a:uFillTx/>
                <a:latin typeface="Arial" panose="020B0604020202020204" pitchFamily="34" charset="0"/>
                <a:ea typeface="+mn-ea"/>
                <a:cs typeface="Arial" panose="020B0604020202020204" pitchFamily="34" charset="0"/>
              </a:rPr>
              <a:t>6, 7, 8, 9 and 12 times tables as they</a:t>
            </a:r>
            <a:r>
              <a:rPr lang="en-GB" b="0" dirty="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are the ‘most difficult’ multiplication tables.</a:t>
            </a:r>
          </a:p>
          <a:p>
            <a:endParaRPr lang="en-GB" dirty="0"/>
          </a:p>
        </p:txBody>
      </p:sp>
      <p:sp>
        <p:nvSpPr>
          <p:cNvPr id="4" name="Slide Number Placeholder 3"/>
          <p:cNvSpPr>
            <a:spLocks noGrp="1"/>
          </p:cNvSpPr>
          <p:nvPr>
            <p:ph type="sldNum" sz="quarter" idx="5"/>
          </p:nvPr>
        </p:nvSpPr>
        <p:spPr/>
        <p:txBody>
          <a:bodyPr/>
          <a:lstStyle/>
          <a:p>
            <a:fld id="{B1554B15-68BF-40E5-BBB0-0478A2A80208}" type="slidenum">
              <a:rPr lang="en-GB" smtClean="0"/>
              <a:t>2</a:t>
            </a:fld>
            <a:endParaRPr lang="en-GB"/>
          </a:p>
        </p:txBody>
      </p:sp>
    </p:spTree>
    <p:extLst>
      <p:ext uri="{BB962C8B-B14F-4D97-AF65-F5344CB8AC3E}">
        <p14:creationId xmlns:p14="http://schemas.microsoft.com/office/powerpoint/2010/main" val="25052176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1554B15-68BF-40E5-BBB0-0478A2A80208}" type="slidenum">
              <a:rPr lang="en-GB" smtClean="0"/>
              <a:t>3</a:t>
            </a:fld>
            <a:endParaRPr lang="en-GB"/>
          </a:p>
        </p:txBody>
      </p:sp>
    </p:spTree>
    <p:extLst>
      <p:ext uri="{BB962C8B-B14F-4D97-AF65-F5344CB8AC3E}">
        <p14:creationId xmlns:p14="http://schemas.microsoft.com/office/powerpoint/2010/main" val="29748096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marR="0" lvl="0" indent="-298450" algn="l" defTabSz="914400" rtl="0" eaLnBrk="1" fontAlgn="auto" latinLnBrk="0" hangingPunct="1">
              <a:lnSpc>
                <a:spcPct val="100000"/>
              </a:lnSpc>
              <a:spcBef>
                <a:spcPts val="0"/>
              </a:spcBef>
              <a:spcAft>
                <a:spcPts val="0"/>
              </a:spcAft>
              <a:buClr>
                <a:srgbClr val="000000"/>
              </a:buClr>
              <a:buSzPts val="1100"/>
              <a:tabLst/>
              <a:defRPr/>
            </a:pPr>
            <a:r>
              <a:rPr lang="en-GB" dirty="0">
                <a:latin typeface="Arial" charset="0"/>
                <a:ea typeface="Arial" charset="0"/>
                <a:cs typeface="Arial" charset="0"/>
              </a:rPr>
              <a:t>Some children will be eligible for additional support (detailed in the next slide).</a:t>
            </a:r>
          </a:p>
          <a:p>
            <a:pPr marL="457200" marR="0" lvl="0" indent="-298450" algn="l" defTabSz="914400" rtl="0" eaLnBrk="1" fontAlgn="auto" latinLnBrk="0" hangingPunct="1">
              <a:lnSpc>
                <a:spcPct val="100000"/>
              </a:lnSpc>
              <a:spcBef>
                <a:spcPts val="0"/>
              </a:spcBef>
              <a:spcAft>
                <a:spcPts val="0"/>
              </a:spcAft>
              <a:buClr>
                <a:srgbClr val="000000"/>
              </a:buClr>
              <a:buSzPts val="1100"/>
              <a:tabLst/>
              <a:defRPr/>
            </a:pPr>
            <a:r>
              <a:rPr lang="en-GB" dirty="0">
                <a:latin typeface="Arial" charset="0"/>
                <a:ea typeface="Arial" charset="0"/>
                <a:cs typeface="Arial" charset="0"/>
              </a:rPr>
              <a:t>6 seconds per answer means that children must be able to read, recall and enter their response within that time.  Whatever is written in the answer box at the end of 6 seconds will be counted as the answer i.e. if the student intends to write 144 and only 14 is typed when the timer ends, their recorded answer is 14.  </a:t>
            </a:r>
          </a:p>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GB" dirty="0"/>
              <a:t>Children are allowed to practise before taking the check.</a:t>
            </a:r>
          </a:p>
          <a:p>
            <a:pPr marL="457200" marR="0" lvl="0" indent="-298450" algn="l" defTabSz="914400" rtl="0" eaLnBrk="1" fontAlgn="auto" latinLnBrk="0" hangingPunct="1">
              <a:lnSpc>
                <a:spcPct val="100000"/>
              </a:lnSpc>
              <a:spcBef>
                <a:spcPts val="0"/>
              </a:spcBef>
              <a:spcAft>
                <a:spcPts val="0"/>
              </a:spcAft>
              <a:buClr>
                <a:srgbClr val="000000"/>
              </a:buClr>
              <a:buSzPts val="1100"/>
              <a:tabLst/>
              <a:defRPr/>
            </a:pPr>
            <a:r>
              <a:rPr lang="en-GB" dirty="0">
                <a:latin typeface="Arial" panose="020B0604020202020204" pitchFamily="34" charset="0"/>
                <a:cs typeface="Arial" panose="020B0604020202020204" pitchFamily="34" charset="0"/>
                <a:hlinkClick r:id="rId3"/>
              </a:rPr>
              <a:t>https://mathsframe.co.uk/en/resources/resource/477/Multiplication-Tables-Check</a:t>
            </a:r>
            <a:r>
              <a:rPr lang="en-GB" dirty="0">
                <a:latin typeface="Arial" panose="020B0604020202020204" pitchFamily="34" charset="0"/>
                <a:cs typeface="Arial" panose="020B0604020202020204" pitchFamily="34" charset="0"/>
              </a:rPr>
              <a:t> example showing how quick the questions are/ types of questions. </a:t>
            </a:r>
          </a:p>
          <a:p>
            <a:endParaRPr lang="en-GB" dirty="0"/>
          </a:p>
        </p:txBody>
      </p:sp>
      <p:sp>
        <p:nvSpPr>
          <p:cNvPr id="4" name="Slide Number Placeholder 3"/>
          <p:cNvSpPr>
            <a:spLocks noGrp="1"/>
          </p:cNvSpPr>
          <p:nvPr>
            <p:ph type="sldNum" sz="quarter" idx="5"/>
          </p:nvPr>
        </p:nvSpPr>
        <p:spPr/>
        <p:txBody>
          <a:bodyPr/>
          <a:lstStyle/>
          <a:p>
            <a:fld id="{B1554B15-68BF-40E5-BBB0-0478A2A80208}" type="slidenum">
              <a:rPr lang="en-GB" smtClean="0"/>
              <a:t>4</a:t>
            </a:fld>
            <a:endParaRPr lang="en-GB"/>
          </a:p>
        </p:txBody>
      </p:sp>
    </p:spTree>
    <p:extLst>
      <p:ext uri="{BB962C8B-B14F-4D97-AF65-F5344CB8AC3E}">
        <p14:creationId xmlns:p14="http://schemas.microsoft.com/office/powerpoint/2010/main" val="10210882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1554B15-68BF-40E5-BBB0-0478A2A80208}" type="slidenum">
              <a:rPr lang="en-GB" smtClean="0"/>
              <a:t>5</a:t>
            </a:fld>
            <a:endParaRPr lang="en-GB"/>
          </a:p>
        </p:txBody>
      </p:sp>
    </p:spTree>
    <p:extLst>
      <p:ext uri="{BB962C8B-B14F-4D97-AF65-F5344CB8AC3E}">
        <p14:creationId xmlns:p14="http://schemas.microsoft.com/office/powerpoint/2010/main" val="8667251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58750" indent="0">
              <a:buNone/>
            </a:pPr>
            <a:r>
              <a:rPr lang="en-GB" dirty="0"/>
              <a:t>Children eligible for access arrangements are:</a:t>
            </a:r>
          </a:p>
          <a:p>
            <a:pPr marL="457200" indent="-298450"/>
            <a:r>
              <a:rPr lang="en-GB" dirty="0"/>
              <a:t>Children with an EHC plan</a:t>
            </a:r>
          </a:p>
          <a:p>
            <a:pPr marL="457200" indent="-298450"/>
            <a:r>
              <a:rPr lang="en-GB" dirty="0"/>
              <a:t>Children who have provisions made in school using the SEND support system.</a:t>
            </a:r>
          </a:p>
          <a:p>
            <a:pPr marL="457200" indent="-298450"/>
            <a:r>
              <a:rPr lang="en-GB" dirty="0"/>
              <a:t>Children with behavioural, emotional or social difficulties </a:t>
            </a:r>
          </a:p>
          <a:p>
            <a:pPr marL="457200" indent="-298450"/>
            <a:r>
              <a:rPr lang="en-GB" dirty="0"/>
              <a:t>Children with EAL </a:t>
            </a:r>
          </a:p>
          <a:p>
            <a:pPr marL="158750" indent="0">
              <a:buNone/>
            </a:pPr>
            <a:r>
              <a:rPr lang="en-GB" dirty="0"/>
              <a:t>Schools do not need to request permission to use access arrangements. The support should be based on the support provided in school and should not advantage or disadvantage individual children.  </a:t>
            </a:r>
          </a:p>
          <a:p>
            <a:pPr marL="158750" indent="0">
              <a:buNone/>
            </a:pPr>
            <a:r>
              <a:rPr lang="en-GB" dirty="0"/>
              <a:t>A child can be assigned more than one access arrangement, if required. </a:t>
            </a:r>
          </a:p>
          <a:p>
            <a:pPr marL="158750" indent="0">
              <a:buNone/>
            </a:pPr>
            <a:endParaRPr lang="en-GB" dirty="0"/>
          </a:p>
          <a:p>
            <a:pPr marL="158750" indent="0">
              <a:buNone/>
            </a:pPr>
            <a:r>
              <a:rPr lang="en-GB" dirty="0"/>
              <a:t>There is no opportunity for additional time. </a:t>
            </a:r>
          </a:p>
          <a:p>
            <a:endParaRPr lang="en-GB" dirty="0"/>
          </a:p>
        </p:txBody>
      </p:sp>
      <p:sp>
        <p:nvSpPr>
          <p:cNvPr id="4" name="Slide Number Placeholder 3"/>
          <p:cNvSpPr>
            <a:spLocks noGrp="1"/>
          </p:cNvSpPr>
          <p:nvPr>
            <p:ph type="sldNum" sz="quarter" idx="5"/>
          </p:nvPr>
        </p:nvSpPr>
        <p:spPr/>
        <p:txBody>
          <a:bodyPr/>
          <a:lstStyle/>
          <a:p>
            <a:fld id="{B1554B15-68BF-40E5-BBB0-0478A2A80208}" type="slidenum">
              <a:rPr lang="en-GB" smtClean="0"/>
              <a:t>7</a:t>
            </a:fld>
            <a:endParaRPr lang="en-GB"/>
          </a:p>
        </p:txBody>
      </p:sp>
    </p:spTree>
    <p:extLst>
      <p:ext uri="{BB962C8B-B14F-4D97-AF65-F5344CB8AC3E}">
        <p14:creationId xmlns:p14="http://schemas.microsoft.com/office/powerpoint/2010/main" val="4256084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1554B15-68BF-40E5-BBB0-0478A2A80208}" type="slidenum">
              <a:rPr lang="en-GB" smtClean="0"/>
              <a:t>8</a:t>
            </a:fld>
            <a:endParaRPr lang="en-GB"/>
          </a:p>
        </p:txBody>
      </p:sp>
    </p:spTree>
    <p:extLst>
      <p:ext uri="{BB962C8B-B14F-4D97-AF65-F5344CB8AC3E}">
        <p14:creationId xmlns:p14="http://schemas.microsoft.com/office/powerpoint/2010/main" val="16269316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1554B15-68BF-40E5-BBB0-0478A2A80208}" type="slidenum">
              <a:rPr lang="en-GB" smtClean="0"/>
              <a:t>9</a:t>
            </a:fld>
            <a:endParaRPr lang="en-GB"/>
          </a:p>
        </p:txBody>
      </p:sp>
    </p:spTree>
    <p:extLst>
      <p:ext uri="{BB962C8B-B14F-4D97-AF65-F5344CB8AC3E}">
        <p14:creationId xmlns:p14="http://schemas.microsoft.com/office/powerpoint/2010/main" val="218073634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48A87A34-81AB-432B-8DAE-1953F412C126}" type="datetimeFigureOut">
              <a:rPr lang="en-US" smtClean="0"/>
              <a:t>2/21/2025</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2573255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2/21/2025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390110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smtClean="0"/>
              <a:pPr/>
              <a:t>2/21/2025</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7896744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2/21/2025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2413793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2/21/2025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091952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2/21/2025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916293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2/21/2025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7863854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2/21/2025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0657886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2/21/2025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5003640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2/21/2025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0909478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smtClean="0"/>
              <a:pPr/>
              <a:t>2/21/2025</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7160465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1" name="Picture 10"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smtClean="0"/>
              <a:pPr/>
              <a:t>2/21/2025</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smtClean="0"/>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7080399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48A87A34-81AB-432B-8DAE-1953F412C126}" type="datetimeFigureOut">
              <a:rPr lang="en-US" smtClean="0"/>
              <a:pPr/>
              <a:t>2/21/2025</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884677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smtClean="0"/>
              <a:t>2/21/2025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0964135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smtClean="0"/>
              <a:t>2/21/2025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122637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2/21/2025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76528476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48A87A34-81AB-432B-8DAE-1953F412C126}" type="datetimeFigureOut">
              <a:rPr lang="en-US" smtClean="0"/>
              <a:pPr/>
              <a:t>2/21/2025</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7869579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2-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smtClean="0"/>
              <a:pPr/>
              <a:t>2/21/2025</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632815720"/>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3.png"/><Relationship Id="rId5" Type="http://schemas.openxmlformats.org/officeDocument/2006/relationships/hyperlink" Target="https://chellastonij-my.sharepoint.com/:v:/g/personal/k_ballington_chellastonjuniors_org/EYL-mq07u_BLp6Ar0Ukt-LMBKFtA--yEq7OQHua5MwGGvA?e=bMzSYv" TargetMode="External"/><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D5F011-8E44-4C67-BF25-5CCCF78AEB57}"/>
              </a:ext>
            </a:extLst>
          </p:cNvPr>
          <p:cNvSpPr>
            <a:spLocks noGrp="1"/>
          </p:cNvSpPr>
          <p:nvPr>
            <p:ph type="ctrTitle"/>
          </p:nvPr>
        </p:nvSpPr>
        <p:spPr>
          <a:xfrm>
            <a:off x="1" y="1407096"/>
            <a:ext cx="12191999" cy="2396049"/>
          </a:xfrm>
        </p:spPr>
        <p:txBody>
          <a:bodyPr>
            <a:normAutofit/>
          </a:bodyPr>
          <a:lstStyle/>
          <a:p>
            <a:pPr algn="ctr"/>
            <a:r>
              <a:rPr lang="en-GB" dirty="0"/>
              <a:t>YEAR 4 </a:t>
            </a:r>
            <a:br>
              <a:rPr lang="en-GB" dirty="0"/>
            </a:br>
            <a:r>
              <a:rPr lang="en-GB" dirty="0"/>
              <a:t>Multiplication tables Check</a:t>
            </a:r>
          </a:p>
        </p:txBody>
      </p:sp>
    </p:spTree>
    <p:extLst>
      <p:ext uri="{BB962C8B-B14F-4D97-AF65-F5344CB8AC3E}">
        <p14:creationId xmlns:p14="http://schemas.microsoft.com/office/powerpoint/2010/main" val="20184727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62F507-BC76-4165-AB13-EFB2D7C30932}"/>
              </a:ext>
            </a:extLst>
          </p:cNvPr>
          <p:cNvSpPr>
            <a:spLocks noGrp="1"/>
          </p:cNvSpPr>
          <p:nvPr>
            <p:ph type="title"/>
          </p:nvPr>
        </p:nvSpPr>
        <p:spPr>
          <a:xfrm>
            <a:off x="2895600" y="0"/>
            <a:ext cx="8610600" cy="1293028"/>
          </a:xfrm>
        </p:spPr>
        <p:txBody>
          <a:bodyPr/>
          <a:lstStyle/>
          <a:p>
            <a:r>
              <a:rPr lang="en-GB" dirty="0"/>
              <a:t>What is it?</a:t>
            </a:r>
          </a:p>
        </p:txBody>
      </p:sp>
      <p:sp>
        <p:nvSpPr>
          <p:cNvPr id="3" name="Content Placeholder 2">
            <a:extLst>
              <a:ext uri="{FF2B5EF4-FFF2-40B4-BE49-F238E27FC236}">
                <a16:creationId xmlns:a16="http://schemas.microsoft.com/office/drawing/2014/main" id="{4FBD246F-33B6-4E55-9475-15A4828D2CEB}"/>
              </a:ext>
            </a:extLst>
          </p:cNvPr>
          <p:cNvSpPr>
            <a:spLocks noGrp="1"/>
          </p:cNvSpPr>
          <p:nvPr>
            <p:ph idx="1"/>
          </p:nvPr>
        </p:nvSpPr>
        <p:spPr>
          <a:xfrm>
            <a:off x="119743" y="1436913"/>
            <a:ext cx="11919857" cy="5323115"/>
          </a:xfrm>
        </p:spPr>
        <p:txBody>
          <a:bodyPr>
            <a:normAutofit/>
          </a:bodyPr>
          <a:lstStyle/>
          <a:p>
            <a:r>
              <a:rPr lang="en-GB" dirty="0"/>
              <a:t>The multiplication tables check (MTC) is statutory for all year 4 children in England.</a:t>
            </a:r>
          </a:p>
          <a:p>
            <a:endParaRPr lang="en-GB" dirty="0"/>
          </a:p>
          <a:p>
            <a:r>
              <a:rPr lang="en-GB" dirty="0"/>
              <a:t>The purpose of the MTC is to determine whether pupils can fluently recall their times tables, which is essential for future success in mathematics.</a:t>
            </a:r>
          </a:p>
          <a:p>
            <a:endParaRPr lang="en-GB" dirty="0"/>
          </a:p>
          <a:p>
            <a:r>
              <a:rPr lang="en-GB" dirty="0"/>
              <a:t>It helps schools to identify pupils who have not yet mastered their times tables so that additional support can be provided (Gov.UK, 2022). </a:t>
            </a:r>
          </a:p>
          <a:p>
            <a:endParaRPr lang="en-GB" dirty="0"/>
          </a:p>
          <a:p>
            <a:pPr fontAlgn="base"/>
            <a:r>
              <a:rPr lang="en-GB" dirty="0"/>
              <a:t>The Multiplication Times Tables Check is an on-screen check - pupils are asked 25 questions on times tables up to 12 x 12. </a:t>
            </a:r>
          </a:p>
          <a:p>
            <a:pPr marL="0" indent="0" fontAlgn="base">
              <a:buNone/>
            </a:pPr>
            <a:endParaRPr lang="en-GB" dirty="0"/>
          </a:p>
          <a:p>
            <a:pPr marL="0" indent="0">
              <a:buNone/>
            </a:pPr>
            <a:endParaRPr lang="en-GB" dirty="0"/>
          </a:p>
        </p:txBody>
      </p:sp>
      <p:sp>
        <p:nvSpPr>
          <p:cNvPr id="4" name="TextBox 3">
            <a:extLst>
              <a:ext uri="{FF2B5EF4-FFF2-40B4-BE49-F238E27FC236}">
                <a16:creationId xmlns:a16="http://schemas.microsoft.com/office/drawing/2014/main" id="{F95058F1-7E6D-8B5E-56FF-969CB97273A2}"/>
              </a:ext>
            </a:extLst>
          </p:cNvPr>
          <p:cNvSpPr txBox="1"/>
          <p:nvPr/>
        </p:nvSpPr>
        <p:spPr>
          <a:xfrm>
            <a:off x="11277600" y="6379029"/>
            <a:ext cx="762000" cy="276999"/>
          </a:xfrm>
          <a:prstGeom prst="rect">
            <a:avLst/>
          </a:prstGeom>
          <a:noFill/>
        </p:spPr>
        <p:txBody>
          <a:bodyPr wrap="square" rtlCol="0">
            <a:spAutoFit/>
          </a:bodyPr>
          <a:lstStyle/>
          <a:p>
            <a:r>
              <a:rPr lang="en-US" sz="1200" dirty="0" err="1"/>
              <a:t>KBe</a:t>
            </a:r>
            <a:endParaRPr lang="en-GB" sz="1200" dirty="0"/>
          </a:p>
        </p:txBody>
      </p:sp>
    </p:spTree>
    <p:extLst>
      <p:ext uri="{BB962C8B-B14F-4D97-AF65-F5344CB8AC3E}">
        <p14:creationId xmlns:p14="http://schemas.microsoft.com/office/powerpoint/2010/main" val="23276008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A02CAC-60F1-416D-9AD5-FDC956129F75}"/>
              </a:ext>
            </a:extLst>
          </p:cNvPr>
          <p:cNvSpPr>
            <a:spLocks noGrp="1"/>
          </p:cNvSpPr>
          <p:nvPr>
            <p:ph type="title"/>
          </p:nvPr>
        </p:nvSpPr>
        <p:spPr/>
        <p:txBody>
          <a:bodyPr/>
          <a:lstStyle/>
          <a:p>
            <a:r>
              <a:rPr lang="en-GB" dirty="0"/>
              <a:t>When will it take place?</a:t>
            </a:r>
          </a:p>
        </p:txBody>
      </p:sp>
      <p:sp>
        <p:nvSpPr>
          <p:cNvPr id="3" name="Content Placeholder 2">
            <a:extLst>
              <a:ext uri="{FF2B5EF4-FFF2-40B4-BE49-F238E27FC236}">
                <a16:creationId xmlns:a16="http://schemas.microsoft.com/office/drawing/2014/main" id="{5078B2F0-D3B4-4F8F-89B8-9B9E6664561C}"/>
              </a:ext>
            </a:extLst>
          </p:cNvPr>
          <p:cNvSpPr>
            <a:spLocks noGrp="1"/>
          </p:cNvSpPr>
          <p:nvPr>
            <p:ph idx="1"/>
          </p:nvPr>
        </p:nvSpPr>
        <p:spPr/>
        <p:txBody>
          <a:bodyPr>
            <a:normAutofit lnSpcReduction="10000"/>
          </a:bodyPr>
          <a:lstStyle/>
          <a:p>
            <a:r>
              <a:rPr lang="en-GB" dirty="0"/>
              <a:t>There will be a </a:t>
            </a:r>
            <a:r>
              <a:rPr lang="en-GB" b="1" dirty="0"/>
              <a:t>2 week window </a:t>
            </a:r>
            <a:r>
              <a:rPr lang="en-GB" dirty="0"/>
              <a:t>from </a:t>
            </a:r>
            <a:r>
              <a:rPr lang="en-GB" b="1" dirty="0"/>
              <a:t>Monday 2</a:t>
            </a:r>
            <a:r>
              <a:rPr lang="en-GB" b="1" baseline="30000" dirty="0"/>
              <a:t>nd</a:t>
            </a:r>
            <a:r>
              <a:rPr lang="en-GB" b="1" dirty="0"/>
              <a:t> June 2025 </a:t>
            </a:r>
            <a:r>
              <a:rPr lang="en-GB" dirty="0"/>
              <a:t>for schools to administer the check. </a:t>
            </a:r>
          </a:p>
          <a:p>
            <a:r>
              <a:rPr lang="en-GB" dirty="0"/>
              <a:t>We will complete the check between Mon 9</a:t>
            </a:r>
            <a:r>
              <a:rPr lang="en-GB" baseline="30000" dirty="0"/>
              <a:t>th</a:t>
            </a:r>
            <a:r>
              <a:rPr lang="en-GB" dirty="0"/>
              <a:t> June and Fri 13</a:t>
            </a:r>
            <a:r>
              <a:rPr lang="en-GB" baseline="30000" dirty="0"/>
              <a:t>th</a:t>
            </a:r>
            <a:r>
              <a:rPr lang="en-GB" dirty="0"/>
              <a:t> June due to children being on the Y4 residential.</a:t>
            </a:r>
          </a:p>
          <a:p>
            <a:pPr marL="0" indent="0">
              <a:buNone/>
            </a:pPr>
            <a:endParaRPr lang="en-GB" dirty="0"/>
          </a:p>
          <a:p>
            <a:pPr marL="0" indent="0" algn="r">
              <a:buNone/>
            </a:pPr>
            <a:r>
              <a:rPr lang="en-GB" sz="3600" dirty="0"/>
              <a:t>HOW DOES IT TAKE PLACE?</a:t>
            </a:r>
          </a:p>
          <a:p>
            <a:pPr marL="0" indent="0" algn="r">
              <a:buNone/>
            </a:pPr>
            <a:endParaRPr lang="en-GB" sz="3600" dirty="0"/>
          </a:p>
          <a:p>
            <a:r>
              <a:rPr lang="en-GB" dirty="0"/>
              <a:t>Last year, the children were taken out to a quiet space with their class teacher to complete the check in small groups – this worked well so we will do the same again this year.</a:t>
            </a:r>
          </a:p>
          <a:p>
            <a:endParaRPr lang="en-GB" dirty="0"/>
          </a:p>
          <a:p>
            <a:pPr marL="0" indent="0">
              <a:buNone/>
            </a:pPr>
            <a:endParaRPr lang="en-GB" dirty="0"/>
          </a:p>
        </p:txBody>
      </p:sp>
      <p:sp>
        <p:nvSpPr>
          <p:cNvPr id="4" name="TextBox 3">
            <a:extLst>
              <a:ext uri="{FF2B5EF4-FFF2-40B4-BE49-F238E27FC236}">
                <a16:creationId xmlns:a16="http://schemas.microsoft.com/office/drawing/2014/main" id="{273629BE-5D06-AD37-63EF-3BBB08F4C65C}"/>
              </a:ext>
            </a:extLst>
          </p:cNvPr>
          <p:cNvSpPr txBox="1"/>
          <p:nvPr/>
        </p:nvSpPr>
        <p:spPr>
          <a:xfrm>
            <a:off x="11010900" y="6355844"/>
            <a:ext cx="990600" cy="276999"/>
          </a:xfrm>
          <a:prstGeom prst="rect">
            <a:avLst/>
          </a:prstGeom>
          <a:noFill/>
        </p:spPr>
        <p:txBody>
          <a:bodyPr wrap="square" rtlCol="0">
            <a:spAutoFit/>
          </a:bodyPr>
          <a:lstStyle/>
          <a:p>
            <a:r>
              <a:rPr lang="en-US" sz="1200" dirty="0" err="1"/>
              <a:t>KBe</a:t>
            </a:r>
            <a:r>
              <a:rPr lang="en-US" sz="1200" dirty="0"/>
              <a:t>/KB</a:t>
            </a:r>
            <a:endParaRPr lang="en-GB" sz="1200" dirty="0"/>
          </a:p>
        </p:txBody>
      </p:sp>
    </p:spTree>
    <p:extLst>
      <p:ext uri="{BB962C8B-B14F-4D97-AF65-F5344CB8AC3E}">
        <p14:creationId xmlns:p14="http://schemas.microsoft.com/office/powerpoint/2010/main" val="41661043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6AE0EE-46C8-4791-8962-E45901CA1977}"/>
              </a:ext>
            </a:extLst>
          </p:cNvPr>
          <p:cNvSpPr>
            <a:spLocks noGrp="1"/>
          </p:cNvSpPr>
          <p:nvPr>
            <p:ph type="title"/>
          </p:nvPr>
        </p:nvSpPr>
        <p:spPr>
          <a:xfrm>
            <a:off x="2895600" y="145395"/>
            <a:ext cx="8610600" cy="1293028"/>
          </a:xfrm>
        </p:spPr>
        <p:txBody>
          <a:bodyPr/>
          <a:lstStyle/>
          <a:p>
            <a:r>
              <a:rPr lang="en-GB" dirty="0"/>
              <a:t>What does it look like?</a:t>
            </a:r>
          </a:p>
        </p:txBody>
      </p:sp>
      <p:sp>
        <p:nvSpPr>
          <p:cNvPr id="3" name="Content Placeholder 2">
            <a:extLst>
              <a:ext uri="{FF2B5EF4-FFF2-40B4-BE49-F238E27FC236}">
                <a16:creationId xmlns:a16="http://schemas.microsoft.com/office/drawing/2014/main" id="{6996F5C2-0A92-4DF7-A6D4-BC39F60C9115}"/>
              </a:ext>
            </a:extLst>
          </p:cNvPr>
          <p:cNvSpPr>
            <a:spLocks noGrp="1"/>
          </p:cNvSpPr>
          <p:nvPr>
            <p:ph idx="1"/>
          </p:nvPr>
        </p:nvSpPr>
        <p:spPr>
          <a:xfrm>
            <a:off x="492368" y="1438423"/>
            <a:ext cx="11507373" cy="5419577"/>
          </a:xfrm>
        </p:spPr>
        <p:txBody>
          <a:bodyPr>
            <a:normAutofit fontScale="92500" lnSpcReduction="20000"/>
          </a:bodyPr>
          <a:lstStyle/>
          <a:p>
            <a:r>
              <a:rPr lang="en-GB" sz="2800" dirty="0"/>
              <a:t>The check will be </a:t>
            </a:r>
            <a:r>
              <a:rPr lang="en-GB" sz="2800" b="1" dirty="0"/>
              <a:t>fully digital- </a:t>
            </a:r>
            <a:r>
              <a:rPr lang="en-GB" sz="2800" dirty="0"/>
              <a:t>answers will be entered by pressing digits on a keypad.</a:t>
            </a:r>
          </a:p>
          <a:p>
            <a:endParaRPr lang="en-GB" sz="2800" dirty="0"/>
          </a:p>
          <a:p>
            <a:r>
              <a:rPr lang="en-GB" sz="2800" dirty="0"/>
              <a:t>Usually, the check takes around</a:t>
            </a:r>
            <a:r>
              <a:rPr lang="en-GB" sz="2800" b="1" dirty="0"/>
              <a:t> 5 minutes </a:t>
            </a:r>
            <a:r>
              <a:rPr lang="en-GB" sz="2800" dirty="0"/>
              <a:t>for each child. </a:t>
            </a:r>
          </a:p>
          <a:p>
            <a:endParaRPr lang="en-GB" sz="2800" dirty="0"/>
          </a:p>
          <a:p>
            <a:r>
              <a:rPr lang="en-GB" sz="2800" dirty="0"/>
              <a:t>The children will have </a:t>
            </a:r>
            <a:r>
              <a:rPr lang="en-GB" sz="2800" b="1" dirty="0"/>
              <a:t>6 seconds </a:t>
            </a:r>
            <a:r>
              <a:rPr lang="en-GB" sz="2800" dirty="0"/>
              <a:t>to input their answer. </a:t>
            </a:r>
          </a:p>
          <a:p>
            <a:endParaRPr lang="en-GB" sz="2800" dirty="0"/>
          </a:p>
          <a:p>
            <a:r>
              <a:rPr lang="en-GB" sz="2800" dirty="0"/>
              <a:t>There will be a total of </a:t>
            </a:r>
            <a:r>
              <a:rPr lang="en-GB" sz="2800" b="1" dirty="0"/>
              <a:t>25 questions </a:t>
            </a:r>
            <a:r>
              <a:rPr lang="en-GB" sz="2800" dirty="0"/>
              <a:t>with a 3 second pause between questions. </a:t>
            </a:r>
          </a:p>
          <a:p>
            <a:pPr marL="0" indent="0">
              <a:buNone/>
            </a:pPr>
            <a:endParaRPr lang="en-GB" sz="2800" dirty="0"/>
          </a:p>
          <a:p>
            <a:r>
              <a:rPr lang="en-GB" sz="2800" dirty="0"/>
              <a:t>There will be 3 practice questions before the check begins. </a:t>
            </a:r>
          </a:p>
          <a:p>
            <a:endParaRPr lang="en-GB" sz="2800" dirty="0"/>
          </a:p>
          <a:p>
            <a:r>
              <a:rPr lang="en-GB" sz="2800" dirty="0"/>
              <a:t>Questions about the 6, 7, 8, 9, and 12 times table come up more often. </a:t>
            </a:r>
          </a:p>
          <a:p>
            <a:endParaRPr lang="en-GB" sz="2800" dirty="0"/>
          </a:p>
          <a:p>
            <a:endParaRPr lang="en-GB" sz="2800" dirty="0"/>
          </a:p>
          <a:p>
            <a:pPr marL="0" indent="0">
              <a:buNone/>
            </a:pPr>
            <a:endParaRPr lang="en-GB" dirty="0"/>
          </a:p>
        </p:txBody>
      </p:sp>
      <p:sp>
        <p:nvSpPr>
          <p:cNvPr id="4" name="TextBox 3">
            <a:extLst>
              <a:ext uri="{FF2B5EF4-FFF2-40B4-BE49-F238E27FC236}">
                <a16:creationId xmlns:a16="http://schemas.microsoft.com/office/drawing/2014/main" id="{BF88995C-0017-C2B9-7BA5-A7789AF89567}"/>
              </a:ext>
            </a:extLst>
          </p:cNvPr>
          <p:cNvSpPr txBox="1"/>
          <p:nvPr/>
        </p:nvSpPr>
        <p:spPr>
          <a:xfrm>
            <a:off x="11458973" y="6435606"/>
            <a:ext cx="733027" cy="276999"/>
          </a:xfrm>
          <a:prstGeom prst="rect">
            <a:avLst/>
          </a:prstGeom>
          <a:noFill/>
        </p:spPr>
        <p:txBody>
          <a:bodyPr wrap="square" rtlCol="0">
            <a:spAutoFit/>
          </a:bodyPr>
          <a:lstStyle/>
          <a:p>
            <a:r>
              <a:rPr lang="en-US" sz="1200" dirty="0"/>
              <a:t>KB</a:t>
            </a:r>
            <a:endParaRPr lang="en-GB" sz="1200" dirty="0"/>
          </a:p>
        </p:txBody>
      </p:sp>
    </p:spTree>
    <p:extLst>
      <p:ext uri="{BB962C8B-B14F-4D97-AF65-F5344CB8AC3E}">
        <p14:creationId xmlns:p14="http://schemas.microsoft.com/office/powerpoint/2010/main" val="22403363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C2D1CC-FF2E-4C06-8AE3-AD8DEC5B3D10}"/>
              </a:ext>
            </a:extLst>
          </p:cNvPr>
          <p:cNvSpPr>
            <a:spLocks noGrp="1"/>
          </p:cNvSpPr>
          <p:nvPr>
            <p:ph type="title"/>
          </p:nvPr>
        </p:nvSpPr>
        <p:spPr>
          <a:xfrm>
            <a:off x="2994074" y="162979"/>
            <a:ext cx="8610600" cy="1293028"/>
          </a:xfrm>
        </p:spPr>
        <p:txBody>
          <a:bodyPr/>
          <a:lstStyle/>
          <a:p>
            <a:r>
              <a:rPr lang="en-GB" dirty="0"/>
              <a:t>What does it look like?</a:t>
            </a:r>
          </a:p>
        </p:txBody>
      </p:sp>
      <p:sp>
        <p:nvSpPr>
          <p:cNvPr id="3" name="Content Placeholder 2">
            <a:extLst>
              <a:ext uri="{FF2B5EF4-FFF2-40B4-BE49-F238E27FC236}">
                <a16:creationId xmlns:a16="http://schemas.microsoft.com/office/drawing/2014/main" id="{C34F197D-8EF1-4503-B9A7-A71E37334CDB}"/>
              </a:ext>
            </a:extLst>
          </p:cNvPr>
          <p:cNvSpPr>
            <a:spLocks noGrp="1"/>
          </p:cNvSpPr>
          <p:nvPr>
            <p:ph idx="1"/>
          </p:nvPr>
        </p:nvSpPr>
        <p:spPr>
          <a:xfrm>
            <a:off x="617805" y="1416937"/>
            <a:ext cx="10820400" cy="4024125"/>
          </a:xfrm>
        </p:spPr>
        <p:txBody>
          <a:bodyPr/>
          <a:lstStyle/>
          <a:p>
            <a:pPr marL="0" indent="0">
              <a:buNone/>
            </a:pPr>
            <a:r>
              <a:rPr lang="en-GB" sz="2400" dirty="0"/>
              <a:t>The test is very similar to the </a:t>
            </a:r>
            <a:r>
              <a:rPr lang="en-GB" sz="2400" dirty="0" err="1"/>
              <a:t>TTRockstars</a:t>
            </a:r>
            <a:r>
              <a:rPr lang="en-GB" sz="2400" dirty="0"/>
              <a:t> soundcheck, which is why the children complete three soundchecks daily. </a:t>
            </a:r>
          </a:p>
          <a:p>
            <a:pPr marL="0" indent="0">
              <a:buNone/>
            </a:pPr>
            <a:r>
              <a:rPr lang="en-GB" sz="2400" dirty="0"/>
              <a:t>If you haven’t seen your child use it, this is how it looks:</a:t>
            </a:r>
          </a:p>
          <a:p>
            <a:pPr marL="0" indent="0">
              <a:buNone/>
            </a:pPr>
            <a:endParaRPr lang="en-GB" dirty="0"/>
          </a:p>
        </p:txBody>
      </p:sp>
      <p:sp>
        <p:nvSpPr>
          <p:cNvPr id="6" name="TextBox 5">
            <a:extLst>
              <a:ext uri="{FF2B5EF4-FFF2-40B4-BE49-F238E27FC236}">
                <a16:creationId xmlns:a16="http://schemas.microsoft.com/office/drawing/2014/main" id="{6B0EA2BC-52C5-55E8-C1C0-A1AC0584AA9F}"/>
              </a:ext>
            </a:extLst>
          </p:cNvPr>
          <p:cNvSpPr txBox="1"/>
          <p:nvPr/>
        </p:nvSpPr>
        <p:spPr>
          <a:xfrm>
            <a:off x="3048000" y="2828836"/>
            <a:ext cx="6096000" cy="1200329"/>
          </a:xfrm>
          <a:prstGeom prst="rect">
            <a:avLst/>
          </a:prstGeom>
          <a:noFill/>
        </p:spPr>
        <p:txBody>
          <a:bodyPr wrap="square">
            <a:spAutoFit/>
          </a:bodyPr>
          <a:lstStyle/>
          <a:p>
            <a:r>
              <a:rPr lang="en-GB" dirty="0">
                <a:hlinkClick r:id="rId5"/>
              </a:rPr>
              <a:t>https://chellastonij-my.sharepoint.com/:v:/g/personal/k_ballington_chellastonjuniors_org/EYL-mq07u_BLp6Ar0Ukt-LMBKFtA--yEq7OQHua5MwGGvA?e=bMzSYv</a:t>
            </a:r>
            <a:r>
              <a:rPr lang="en-GB" dirty="0"/>
              <a:t> </a:t>
            </a:r>
          </a:p>
        </p:txBody>
      </p:sp>
      <p:pic>
        <p:nvPicPr>
          <p:cNvPr id="7" name="OCVideo.761235154.297589">
            <a:hlinkClick r:id="" action="ppaction://media"/>
            <a:extLst>
              <a:ext uri="{FF2B5EF4-FFF2-40B4-BE49-F238E27FC236}">
                <a16:creationId xmlns:a16="http://schemas.microsoft.com/office/drawing/2014/main" id="{6B04358B-B728-F14D-6801-DA9761F59CD5}"/>
              </a:ext>
            </a:extLst>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2881531" y="2828836"/>
            <a:ext cx="6096000" cy="3429000"/>
          </a:xfrm>
          <a:prstGeom prst="rect">
            <a:avLst/>
          </a:prstGeom>
        </p:spPr>
      </p:pic>
      <p:sp>
        <p:nvSpPr>
          <p:cNvPr id="4" name="TextBox 3">
            <a:extLst>
              <a:ext uri="{FF2B5EF4-FFF2-40B4-BE49-F238E27FC236}">
                <a16:creationId xmlns:a16="http://schemas.microsoft.com/office/drawing/2014/main" id="{472557E5-9C32-FBE7-50E3-452A3C534B3E}"/>
              </a:ext>
            </a:extLst>
          </p:cNvPr>
          <p:cNvSpPr txBox="1"/>
          <p:nvPr/>
        </p:nvSpPr>
        <p:spPr>
          <a:xfrm>
            <a:off x="11362508" y="6418021"/>
            <a:ext cx="903515" cy="276999"/>
          </a:xfrm>
          <a:prstGeom prst="rect">
            <a:avLst/>
          </a:prstGeom>
          <a:noFill/>
        </p:spPr>
        <p:txBody>
          <a:bodyPr wrap="square" rtlCol="0">
            <a:spAutoFit/>
          </a:bodyPr>
          <a:lstStyle/>
          <a:p>
            <a:r>
              <a:rPr lang="en-US" sz="1200" dirty="0"/>
              <a:t>KB</a:t>
            </a:r>
            <a:endParaRPr lang="en-GB" sz="1200" dirty="0"/>
          </a:p>
        </p:txBody>
      </p:sp>
    </p:spTree>
    <p:extLst>
      <p:ext uri="{BB962C8B-B14F-4D97-AF65-F5344CB8AC3E}">
        <p14:creationId xmlns:p14="http://schemas.microsoft.com/office/powerpoint/2010/main" val="37183650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726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237AACE-2D42-B60D-A222-19B080CBAE20}"/>
              </a:ext>
            </a:extLst>
          </p:cNvPr>
          <p:cNvPicPr>
            <a:picLocks noChangeAspect="1"/>
          </p:cNvPicPr>
          <p:nvPr/>
        </p:nvPicPr>
        <p:blipFill>
          <a:blip r:embed="rId2"/>
          <a:stretch>
            <a:fillRect/>
          </a:stretch>
        </p:blipFill>
        <p:spPr>
          <a:xfrm>
            <a:off x="447779" y="226832"/>
            <a:ext cx="5163271" cy="3705742"/>
          </a:xfrm>
          <a:prstGeom prst="rect">
            <a:avLst/>
          </a:prstGeom>
        </p:spPr>
      </p:pic>
      <p:pic>
        <p:nvPicPr>
          <p:cNvPr id="3" name="Picture 2">
            <a:extLst>
              <a:ext uri="{FF2B5EF4-FFF2-40B4-BE49-F238E27FC236}">
                <a16:creationId xmlns:a16="http://schemas.microsoft.com/office/drawing/2014/main" id="{07790CB3-C145-8DB5-5249-B6DBA168A254}"/>
              </a:ext>
            </a:extLst>
          </p:cNvPr>
          <p:cNvPicPr>
            <a:picLocks noChangeAspect="1"/>
          </p:cNvPicPr>
          <p:nvPr/>
        </p:nvPicPr>
        <p:blipFill>
          <a:blip r:embed="rId3"/>
          <a:stretch>
            <a:fillRect/>
          </a:stretch>
        </p:blipFill>
        <p:spPr>
          <a:xfrm>
            <a:off x="4059123" y="3521831"/>
            <a:ext cx="8132877" cy="3237927"/>
          </a:xfrm>
          <a:prstGeom prst="rect">
            <a:avLst/>
          </a:prstGeom>
        </p:spPr>
      </p:pic>
      <p:sp>
        <p:nvSpPr>
          <p:cNvPr id="2" name="TextBox 1">
            <a:extLst>
              <a:ext uri="{FF2B5EF4-FFF2-40B4-BE49-F238E27FC236}">
                <a16:creationId xmlns:a16="http://schemas.microsoft.com/office/drawing/2014/main" id="{FB2324D1-A74E-B7C8-A07E-4AC724FD193A}"/>
              </a:ext>
            </a:extLst>
          </p:cNvPr>
          <p:cNvSpPr txBox="1"/>
          <p:nvPr/>
        </p:nvSpPr>
        <p:spPr>
          <a:xfrm>
            <a:off x="121208" y="6354169"/>
            <a:ext cx="653142" cy="276999"/>
          </a:xfrm>
          <a:prstGeom prst="rect">
            <a:avLst/>
          </a:prstGeom>
          <a:noFill/>
        </p:spPr>
        <p:txBody>
          <a:bodyPr wrap="square" rtlCol="0">
            <a:spAutoFit/>
          </a:bodyPr>
          <a:lstStyle/>
          <a:p>
            <a:r>
              <a:rPr lang="en-US" sz="1200" dirty="0"/>
              <a:t>KB</a:t>
            </a:r>
            <a:endParaRPr lang="en-GB" sz="1200" dirty="0"/>
          </a:p>
        </p:txBody>
      </p:sp>
    </p:spTree>
    <p:extLst>
      <p:ext uri="{BB962C8B-B14F-4D97-AF65-F5344CB8AC3E}">
        <p14:creationId xmlns:p14="http://schemas.microsoft.com/office/powerpoint/2010/main" val="4489010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53E79A-B300-4573-9078-C6977FA76E15}"/>
              </a:ext>
            </a:extLst>
          </p:cNvPr>
          <p:cNvSpPr>
            <a:spLocks noGrp="1"/>
          </p:cNvSpPr>
          <p:nvPr>
            <p:ph type="title"/>
          </p:nvPr>
        </p:nvSpPr>
        <p:spPr>
          <a:xfrm>
            <a:off x="4234542" y="464597"/>
            <a:ext cx="7609114" cy="1293028"/>
          </a:xfrm>
        </p:spPr>
        <p:txBody>
          <a:bodyPr>
            <a:normAutofit fontScale="90000"/>
          </a:bodyPr>
          <a:lstStyle/>
          <a:p>
            <a:r>
              <a:rPr lang="en-GB" dirty="0"/>
              <a:t>What if my child </a:t>
            </a:r>
            <a:br>
              <a:rPr lang="en-GB" dirty="0"/>
            </a:br>
            <a:r>
              <a:rPr lang="en-GB" dirty="0"/>
              <a:t>cannot access the check?</a:t>
            </a:r>
            <a:br>
              <a:rPr lang="en-GB" dirty="0"/>
            </a:br>
            <a:endParaRPr lang="en-GB" dirty="0"/>
          </a:p>
        </p:txBody>
      </p:sp>
      <p:sp>
        <p:nvSpPr>
          <p:cNvPr id="3" name="Content Placeholder 2">
            <a:extLst>
              <a:ext uri="{FF2B5EF4-FFF2-40B4-BE49-F238E27FC236}">
                <a16:creationId xmlns:a16="http://schemas.microsoft.com/office/drawing/2014/main" id="{6581CD72-7E7E-4667-9A0C-47511A6AAA57}"/>
              </a:ext>
            </a:extLst>
          </p:cNvPr>
          <p:cNvSpPr>
            <a:spLocks noGrp="1"/>
          </p:cNvSpPr>
          <p:nvPr>
            <p:ph idx="1"/>
          </p:nvPr>
        </p:nvSpPr>
        <p:spPr>
          <a:xfrm>
            <a:off x="145774" y="1613599"/>
            <a:ext cx="11900452" cy="5451230"/>
          </a:xfrm>
        </p:spPr>
        <p:txBody>
          <a:bodyPr>
            <a:normAutofit lnSpcReduction="10000"/>
          </a:bodyPr>
          <a:lstStyle/>
          <a:p>
            <a:pPr marL="0" indent="0">
              <a:buNone/>
            </a:pPr>
            <a:r>
              <a:rPr lang="en-GB" sz="2600" dirty="0"/>
              <a:t>The check has been designed so that it is inclusive and accessible to as many children as possible, including those with special educational needs (SEND) or English as an additional language (EAL). </a:t>
            </a:r>
          </a:p>
          <a:p>
            <a:pPr marL="0" indent="0">
              <a:buNone/>
            </a:pPr>
            <a:endParaRPr lang="en-GB" sz="2600" dirty="0"/>
          </a:p>
          <a:p>
            <a:pPr marL="114300" indent="0">
              <a:buNone/>
            </a:pPr>
            <a:r>
              <a:rPr lang="en-GB" sz="2600" dirty="0"/>
              <a:t>These are the specific arrangements available to us:</a:t>
            </a:r>
          </a:p>
          <a:p>
            <a:r>
              <a:rPr lang="en-GB" sz="2600" dirty="0"/>
              <a:t>Colour contrast;</a:t>
            </a:r>
          </a:p>
          <a:p>
            <a:r>
              <a:rPr lang="en-GB" sz="2600" dirty="0"/>
              <a:t>Font size adjustment;</a:t>
            </a:r>
          </a:p>
          <a:p>
            <a:r>
              <a:rPr lang="en-GB" sz="2600" dirty="0"/>
              <a:t>‘Next’ button (alternative to 3-second pause);</a:t>
            </a:r>
          </a:p>
          <a:p>
            <a:r>
              <a:rPr lang="en-GB" sz="2600" dirty="0"/>
              <a:t>Removing on-screen number pad;</a:t>
            </a:r>
          </a:p>
          <a:p>
            <a:r>
              <a:rPr lang="en-GB" sz="2600" dirty="0"/>
              <a:t>An adult to input answers;</a:t>
            </a:r>
          </a:p>
          <a:p>
            <a:r>
              <a:rPr lang="en-GB" sz="2600" dirty="0"/>
              <a:t>Audio version;</a:t>
            </a:r>
          </a:p>
          <a:p>
            <a:r>
              <a:rPr lang="en-GB" sz="2600" dirty="0"/>
              <a:t>Audible time alert.</a:t>
            </a:r>
          </a:p>
          <a:p>
            <a:pPr marL="0" indent="0">
              <a:buNone/>
            </a:pPr>
            <a:endParaRPr lang="en-GB" dirty="0"/>
          </a:p>
        </p:txBody>
      </p:sp>
      <p:sp>
        <p:nvSpPr>
          <p:cNvPr id="4" name="TextBox 3">
            <a:extLst>
              <a:ext uri="{FF2B5EF4-FFF2-40B4-BE49-F238E27FC236}">
                <a16:creationId xmlns:a16="http://schemas.microsoft.com/office/drawing/2014/main" id="{0CCE7C6C-5D7A-11B8-D520-BA51391097B9}"/>
              </a:ext>
            </a:extLst>
          </p:cNvPr>
          <p:cNvSpPr txBox="1"/>
          <p:nvPr/>
        </p:nvSpPr>
        <p:spPr>
          <a:xfrm>
            <a:off x="10929257" y="6204857"/>
            <a:ext cx="1116969" cy="276999"/>
          </a:xfrm>
          <a:prstGeom prst="rect">
            <a:avLst/>
          </a:prstGeom>
          <a:noFill/>
        </p:spPr>
        <p:txBody>
          <a:bodyPr wrap="square" rtlCol="0">
            <a:spAutoFit/>
          </a:bodyPr>
          <a:lstStyle/>
          <a:p>
            <a:r>
              <a:rPr lang="en-US" sz="1200" dirty="0" err="1"/>
              <a:t>KBe</a:t>
            </a:r>
            <a:endParaRPr lang="en-GB" sz="1200" dirty="0"/>
          </a:p>
        </p:txBody>
      </p:sp>
    </p:spTree>
    <p:extLst>
      <p:ext uri="{BB962C8B-B14F-4D97-AF65-F5344CB8AC3E}">
        <p14:creationId xmlns:p14="http://schemas.microsoft.com/office/powerpoint/2010/main" val="3370104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55F967D-143C-4ED4-8573-FFA3DF3A06D6}"/>
              </a:ext>
            </a:extLst>
          </p:cNvPr>
          <p:cNvSpPr>
            <a:spLocks noGrp="1"/>
          </p:cNvSpPr>
          <p:nvPr>
            <p:ph idx="1"/>
          </p:nvPr>
        </p:nvSpPr>
        <p:spPr>
          <a:xfrm>
            <a:off x="74184" y="1579100"/>
            <a:ext cx="10820400" cy="5850514"/>
          </a:xfrm>
        </p:spPr>
        <p:txBody>
          <a:bodyPr/>
          <a:lstStyle/>
          <a:p>
            <a:pPr fontAlgn="base"/>
            <a:r>
              <a:rPr lang="en-GB" dirty="0"/>
              <a:t>Additional </a:t>
            </a:r>
            <a:r>
              <a:rPr lang="en-GB" b="1" dirty="0"/>
              <a:t>TTRS</a:t>
            </a:r>
            <a:r>
              <a:rPr lang="en-GB" dirty="0"/>
              <a:t> practise at home (10-15mins)</a:t>
            </a:r>
          </a:p>
          <a:p>
            <a:pPr fontAlgn="base"/>
            <a:r>
              <a:rPr lang="en-GB" dirty="0"/>
              <a:t>Using </a:t>
            </a:r>
            <a:r>
              <a:rPr lang="en-GB" b="1" dirty="0"/>
              <a:t>Super Movers </a:t>
            </a:r>
            <a:r>
              <a:rPr lang="en-GB" dirty="0"/>
              <a:t>to sing and practise the times tables.</a:t>
            </a:r>
          </a:p>
          <a:p>
            <a:pPr fontAlgn="base"/>
            <a:r>
              <a:rPr lang="en-GB" b="1" dirty="0"/>
              <a:t>Chanting</a:t>
            </a:r>
            <a:r>
              <a:rPr lang="en-GB" dirty="0"/>
              <a:t> the times tables out loud.</a:t>
            </a:r>
          </a:p>
          <a:p>
            <a:pPr fontAlgn="base"/>
            <a:r>
              <a:rPr lang="en-GB" dirty="0"/>
              <a:t>Quick Fire questions in the car. </a:t>
            </a:r>
          </a:p>
          <a:p>
            <a:pPr fontAlgn="base"/>
            <a:r>
              <a:rPr lang="en-GB" dirty="0"/>
              <a:t>Use arts and crafts to make arrays.</a:t>
            </a:r>
          </a:p>
          <a:p>
            <a:pPr fontAlgn="base"/>
            <a:r>
              <a:rPr lang="en-GB" dirty="0"/>
              <a:t>Use </a:t>
            </a:r>
            <a:r>
              <a:rPr lang="en-GB" b="1" dirty="0"/>
              <a:t>online games </a:t>
            </a:r>
            <a:r>
              <a:rPr lang="en-GB" dirty="0"/>
              <a:t>e.g. Hit the Button</a:t>
            </a:r>
          </a:p>
          <a:p>
            <a:pPr fontAlgn="base"/>
            <a:r>
              <a:rPr lang="en-GB" dirty="0"/>
              <a:t>Make </a:t>
            </a:r>
            <a:r>
              <a:rPr lang="en-GB" b="1" dirty="0"/>
              <a:t>LEGO arrays</a:t>
            </a:r>
          </a:p>
          <a:p>
            <a:pPr marL="0" indent="0" fontAlgn="base">
              <a:buNone/>
            </a:pPr>
            <a:endParaRPr lang="en-GB" dirty="0"/>
          </a:p>
          <a:p>
            <a:pPr marL="0" indent="0">
              <a:buNone/>
            </a:pPr>
            <a:endParaRPr lang="en-GB" dirty="0"/>
          </a:p>
        </p:txBody>
      </p:sp>
      <p:pic>
        <p:nvPicPr>
          <p:cNvPr id="1026" name="Picture 2" descr="Multiplication Arrays | Array City Math Craft Activities">
            <a:extLst>
              <a:ext uri="{FF2B5EF4-FFF2-40B4-BE49-F238E27FC236}">
                <a16:creationId xmlns:a16="http://schemas.microsoft.com/office/drawing/2014/main" id="{B0D83296-437D-484F-9E35-E81443A7F52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95569" y="3217642"/>
            <a:ext cx="2537339" cy="253733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F41C829A-2C00-4F5B-BB4E-1590D2AAC4A1}"/>
              </a:ext>
            </a:extLst>
          </p:cNvPr>
          <p:cNvPicPr>
            <a:picLocks noChangeAspect="1"/>
          </p:cNvPicPr>
          <p:nvPr/>
        </p:nvPicPr>
        <p:blipFill>
          <a:blip r:embed="rId4"/>
          <a:stretch>
            <a:fillRect/>
          </a:stretch>
        </p:blipFill>
        <p:spPr>
          <a:xfrm>
            <a:off x="2975443" y="4280723"/>
            <a:ext cx="3680658" cy="2444276"/>
          </a:xfrm>
          <a:prstGeom prst="rect">
            <a:avLst/>
          </a:prstGeom>
        </p:spPr>
      </p:pic>
      <p:pic>
        <p:nvPicPr>
          <p:cNvPr id="10" name="Picture 9">
            <a:extLst>
              <a:ext uri="{FF2B5EF4-FFF2-40B4-BE49-F238E27FC236}">
                <a16:creationId xmlns:a16="http://schemas.microsoft.com/office/drawing/2014/main" id="{168AF99C-E7FF-488B-A0A5-B375824D263D}"/>
              </a:ext>
            </a:extLst>
          </p:cNvPr>
          <p:cNvPicPr>
            <a:picLocks noChangeAspect="1"/>
          </p:cNvPicPr>
          <p:nvPr/>
        </p:nvPicPr>
        <p:blipFill>
          <a:blip r:embed="rId5"/>
          <a:stretch>
            <a:fillRect/>
          </a:stretch>
        </p:blipFill>
        <p:spPr>
          <a:xfrm>
            <a:off x="186415" y="4788360"/>
            <a:ext cx="2410641" cy="1936639"/>
          </a:xfrm>
          <a:prstGeom prst="rect">
            <a:avLst/>
          </a:prstGeom>
        </p:spPr>
      </p:pic>
      <p:pic>
        <p:nvPicPr>
          <p:cNvPr id="12" name="Picture 11">
            <a:extLst>
              <a:ext uri="{FF2B5EF4-FFF2-40B4-BE49-F238E27FC236}">
                <a16:creationId xmlns:a16="http://schemas.microsoft.com/office/drawing/2014/main" id="{F313B8AE-46F7-49DF-AF06-607675F96A22}"/>
              </a:ext>
            </a:extLst>
          </p:cNvPr>
          <p:cNvPicPr>
            <a:picLocks noChangeAspect="1"/>
          </p:cNvPicPr>
          <p:nvPr/>
        </p:nvPicPr>
        <p:blipFill>
          <a:blip r:embed="rId6"/>
          <a:stretch>
            <a:fillRect/>
          </a:stretch>
        </p:blipFill>
        <p:spPr>
          <a:xfrm>
            <a:off x="8972845" y="1961752"/>
            <a:ext cx="3067478" cy="905001"/>
          </a:xfrm>
          <a:prstGeom prst="rect">
            <a:avLst/>
          </a:prstGeom>
        </p:spPr>
      </p:pic>
      <p:pic>
        <p:nvPicPr>
          <p:cNvPr id="6" name="Picture 5">
            <a:extLst>
              <a:ext uri="{FF2B5EF4-FFF2-40B4-BE49-F238E27FC236}">
                <a16:creationId xmlns:a16="http://schemas.microsoft.com/office/drawing/2014/main" id="{39244156-AB3A-F308-468E-BC70DF7D91F7}"/>
              </a:ext>
            </a:extLst>
          </p:cNvPr>
          <p:cNvPicPr>
            <a:picLocks noChangeAspect="1"/>
          </p:cNvPicPr>
          <p:nvPr/>
        </p:nvPicPr>
        <p:blipFill>
          <a:blip r:embed="rId7"/>
          <a:stretch>
            <a:fillRect/>
          </a:stretch>
        </p:blipFill>
        <p:spPr>
          <a:xfrm>
            <a:off x="6868386" y="4486312"/>
            <a:ext cx="2314898" cy="2238687"/>
          </a:xfrm>
          <a:prstGeom prst="rect">
            <a:avLst/>
          </a:prstGeom>
        </p:spPr>
      </p:pic>
      <p:sp>
        <p:nvSpPr>
          <p:cNvPr id="2" name="Title 1">
            <a:extLst>
              <a:ext uri="{FF2B5EF4-FFF2-40B4-BE49-F238E27FC236}">
                <a16:creationId xmlns:a16="http://schemas.microsoft.com/office/drawing/2014/main" id="{AA20CCB5-9817-4BFF-960C-CED7C836A40C}"/>
              </a:ext>
            </a:extLst>
          </p:cNvPr>
          <p:cNvSpPr>
            <a:spLocks noGrp="1"/>
          </p:cNvSpPr>
          <p:nvPr>
            <p:ph type="title"/>
          </p:nvPr>
        </p:nvSpPr>
        <p:spPr>
          <a:xfrm>
            <a:off x="4005944" y="514672"/>
            <a:ext cx="8276492" cy="1293028"/>
          </a:xfrm>
        </p:spPr>
        <p:txBody>
          <a:bodyPr>
            <a:normAutofit/>
          </a:bodyPr>
          <a:lstStyle/>
          <a:p>
            <a:pPr algn="l"/>
            <a:r>
              <a:rPr lang="en-GB" dirty="0"/>
              <a:t>HOW CAN I support MY CHILD?</a:t>
            </a:r>
          </a:p>
        </p:txBody>
      </p:sp>
      <p:sp>
        <p:nvSpPr>
          <p:cNvPr id="4" name="TextBox 3">
            <a:extLst>
              <a:ext uri="{FF2B5EF4-FFF2-40B4-BE49-F238E27FC236}">
                <a16:creationId xmlns:a16="http://schemas.microsoft.com/office/drawing/2014/main" id="{46DFC0E9-E45B-E94F-F724-5143DD24F57D}"/>
              </a:ext>
            </a:extLst>
          </p:cNvPr>
          <p:cNvSpPr txBox="1"/>
          <p:nvPr/>
        </p:nvSpPr>
        <p:spPr>
          <a:xfrm>
            <a:off x="11006815" y="6226629"/>
            <a:ext cx="998770" cy="276999"/>
          </a:xfrm>
          <a:prstGeom prst="rect">
            <a:avLst/>
          </a:prstGeom>
          <a:noFill/>
        </p:spPr>
        <p:txBody>
          <a:bodyPr wrap="square" rtlCol="0">
            <a:spAutoFit/>
          </a:bodyPr>
          <a:lstStyle/>
          <a:p>
            <a:r>
              <a:rPr lang="en-US" sz="1200" dirty="0"/>
              <a:t>KB</a:t>
            </a:r>
            <a:endParaRPr lang="en-GB" sz="1200" dirty="0"/>
          </a:p>
        </p:txBody>
      </p:sp>
    </p:spTree>
    <p:extLst>
      <p:ext uri="{BB962C8B-B14F-4D97-AF65-F5344CB8AC3E}">
        <p14:creationId xmlns:p14="http://schemas.microsoft.com/office/powerpoint/2010/main" val="40849132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1FAD1A-FD3B-4F6A-BF97-52EA7B98B4C9}"/>
              </a:ext>
            </a:extLst>
          </p:cNvPr>
          <p:cNvSpPr>
            <a:spLocks noGrp="1"/>
          </p:cNvSpPr>
          <p:nvPr>
            <p:ph type="title"/>
          </p:nvPr>
        </p:nvSpPr>
        <p:spPr>
          <a:xfrm>
            <a:off x="3064565" y="539290"/>
            <a:ext cx="8610600" cy="1293028"/>
          </a:xfrm>
        </p:spPr>
        <p:txBody>
          <a:bodyPr>
            <a:noAutofit/>
          </a:bodyPr>
          <a:lstStyle/>
          <a:p>
            <a:r>
              <a:rPr lang="en-GB" dirty="0"/>
              <a:t>How will the results be published/used?</a:t>
            </a:r>
            <a:br>
              <a:rPr lang="en-GB" b="1" dirty="0"/>
            </a:br>
            <a:endParaRPr lang="en-GB" dirty="0"/>
          </a:p>
        </p:txBody>
      </p:sp>
      <p:sp>
        <p:nvSpPr>
          <p:cNvPr id="3" name="Content Placeholder 2">
            <a:extLst>
              <a:ext uri="{FF2B5EF4-FFF2-40B4-BE49-F238E27FC236}">
                <a16:creationId xmlns:a16="http://schemas.microsoft.com/office/drawing/2014/main" id="{2BD500AD-A6C0-486F-8F51-48B226B70E3D}"/>
              </a:ext>
            </a:extLst>
          </p:cNvPr>
          <p:cNvSpPr>
            <a:spLocks noGrp="1"/>
          </p:cNvSpPr>
          <p:nvPr>
            <p:ph idx="1"/>
          </p:nvPr>
        </p:nvSpPr>
        <p:spPr>
          <a:xfrm>
            <a:off x="357809" y="2350842"/>
            <a:ext cx="11476382" cy="5115339"/>
          </a:xfrm>
        </p:spPr>
        <p:txBody>
          <a:bodyPr>
            <a:normAutofit/>
          </a:bodyPr>
          <a:lstStyle/>
          <a:p>
            <a:pPr marL="0" indent="0">
              <a:buNone/>
            </a:pPr>
            <a:r>
              <a:rPr lang="en-GB" sz="2800" dirty="0"/>
              <a:t>Schools will be sent pupils’ results - these will be shared with you on the end of year school report.</a:t>
            </a:r>
          </a:p>
          <a:p>
            <a:pPr marL="0" indent="0">
              <a:buNone/>
            </a:pPr>
            <a:endParaRPr lang="en-GB" sz="2800" dirty="0"/>
          </a:p>
          <a:p>
            <a:pPr marL="0" indent="0">
              <a:buNone/>
            </a:pPr>
            <a:r>
              <a:rPr lang="en-GB" sz="2800" dirty="0"/>
              <a:t>There is no pass mark for the check.</a:t>
            </a:r>
          </a:p>
          <a:p>
            <a:pPr marL="0" indent="0">
              <a:buNone/>
            </a:pPr>
            <a:endParaRPr lang="en-GB" dirty="0"/>
          </a:p>
          <a:p>
            <a:pPr marL="0" indent="0">
              <a:buNone/>
            </a:pPr>
            <a:endParaRPr lang="en-GB" dirty="0"/>
          </a:p>
          <a:p>
            <a:pPr marL="0" indent="0">
              <a:buNone/>
            </a:pPr>
            <a:r>
              <a:rPr lang="en-GB" sz="2400" b="1" dirty="0"/>
              <a:t>Results will not be published in performance tables.</a:t>
            </a:r>
          </a:p>
        </p:txBody>
      </p:sp>
      <p:sp>
        <p:nvSpPr>
          <p:cNvPr id="4" name="TextBox 3">
            <a:extLst>
              <a:ext uri="{FF2B5EF4-FFF2-40B4-BE49-F238E27FC236}">
                <a16:creationId xmlns:a16="http://schemas.microsoft.com/office/drawing/2014/main" id="{AE62E227-7CD5-C504-6606-A03325FE281D}"/>
              </a:ext>
            </a:extLst>
          </p:cNvPr>
          <p:cNvSpPr txBox="1"/>
          <p:nvPr/>
        </p:nvSpPr>
        <p:spPr>
          <a:xfrm>
            <a:off x="10940143" y="6193971"/>
            <a:ext cx="1077686" cy="276999"/>
          </a:xfrm>
          <a:prstGeom prst="rect">
            <a:avLst/>
          </a:prstGeom>
          <a:noFill/>
        </p:spPr>
        <p:txBody>
          <a:bodyPr wrap="square" rtlCol="0">
            <a:spAutoFit/>
          </a:bodyPr>
          <a:lstStyle/>
          <a:p>
            <a:r>
              <a:rPr lang="en-US" sz="1200" dirty="0" err="1"/>
              <a:t>KBe</a:t>
            </a:r>
            <a:endParaRPr lang="en-GB" sz="1200" dirty="0"/>
          </a:p>
        </p:txBody>
      </p:sp>
    </p:spTree>
    <p:extLst>
      <p:ext uri="{BB962C8B-B14F-4D97-AF65-F5344CB8AC3E}">
        <p14:creationId xmlns:p14="http://schemas.microsoft.com/office/powerpoint/2010/main" val="4156461917"/>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E5224E"/>
      </a:accent1>
      <a:accent2>
        <a:srgbClr val="9D074E"/>
      </a:accent2>
      <a:accent3>
        <a:srgbClr val="7F2294"/>
      </a:accent3>
      <a:accent4>
        <a:srgbClr val="8D65EA"/>
      </a:accent4>
      <a:accent5>
        <a:srgbClr val="588FE2"/>
      </a:accent5>
      <a:accent6>
        <a:srgbClr val="127CA4"/>
      </a:accent6>
      <a:hlink>
        <a:srgbClr val="FB4AB6"/>
      </a:hlink>
      <a:folHlink>
        <a:srgbClr val="F98FE9"/>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6DB8EB18-3657-4051-A897-2ED38832359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B4F1552480CB54293E82385C45E19DB" ma:contentTypeVersion="22" ma:contentTypeDescription="Create a new document." ma:contentTypeScope="" ma:versionID="bfc6b9845a8e8766724f96e936ed182a">
  <xsd:schema xmlns:xsd="http://www.w3.org/2001/XMLSchema" xmlns:xs="http://www.w3.org/2001/XMLSchema" xmlns:p="http://schemas.microsoft.com/office/2006/metadata/properties" xmlns:ns2="bd813354-9ad8-4a3d-aaa3-0b62b5789bd1" xmlns:ns3="9d8aa833-9f4d-4fd2-b60e-6e84423e5750" xmlns:ns4="d6d2359e-06bf-44ab-b1b5-ff1d3363cf84" targetNamespace="http://schemas.microsoft.com/office/2006/metadata/properties" ma:root="true" ma:fieldsID="f5c108c3ca39625eb8b79e2e437c17de" ns2:_="" ns3:_="" ns4:_="">
    <xsd:import namespace="bd813354-9ad8-4a3d-aaa3-0b62b5789bd1"/>
    <xsd:import namespace="9d8aa833-9f4d-4fd2-b60e-6e84423e5750"/>
    <xsd:import namespace="d6d2359e-06bf-44ab-b1b5-ff1d3363cf84"/>
    <xsd:element name="properties">
      <xsd:complexType>
        <xsd:sequence>
          <xsd:element name="documentManagement">
            <xsd:complexType>
              <xsd:all>
                <xsd:element ref="ns2:SharedWithUsers" minOccurs="0"/>
                <xsd:element ref="ns2:SharedWithDetails" minOccurs="0"/>
                <xsd:element ref="ns3:RE" minOccurs="0"/>
                <xsd:element ref="ns2:LastSharedByUser" minOccurs="0"/>
                <xsd:element ref="ns2:LastSharedByTime" minOccurs="0"/>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_Flow_SignoffStatus" minOccurs="0"/>
                <xsd:element ref="ns3:MediaLengthInSeconds" minOccurs="0"/>
                <xsd:element ref="ns3:lcf76f155ced4ddcb4097134ff3c332f" minOccurs="0"/>
                <xsd:element ref="ns4:TaxCatchAll"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d813354-9ad8-4a3d-aaa3-0b62b5789bd1"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1" nillable="true" ma:displayName="Last Shared By User" ma:description="" ma:internalName="LastSharedByUser" ma:readOnly="true">
      <xsd:simpleType>
        <xsd:restriction base="dms:Note">
          <xsd:maxLength value="255"/>
        </xsd:restriction>
      </xsd:simpleType>
    </xsd:element>
    <xsd:element name="LastSharedByTime" ma:index="12" nillable="true" ma:displayName="Last Shared By Time" ma:description="" ma:internalName="LastSharedByTime" ma:readOnly="tru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9d8aa833-9f4d-4fd2-b60e-6e84423e5750" elementFormDefault="qualified">
    <xsd:import namespace="http://schemas.microsoft.com/office/2006/documentManagement/types"/>
    <xsd:import namespace="http://schemas.microsoft.com/office/infopath/2007/PartnerControls"/>
    <xsd:element name="RE" ma:index="10" nillable="true" ma:displayName="RE" ma:internalName="RE">
      <xsd:simpleType>
        <xsd:restriction base="dms:Text"/>
      </xsd:simpleType>
    </xsd:element>
    <xsd:element name="MediaServiceMetadata" ma:index="13" nillable="true" ma:displayName="MediaServiceMetadata" ma:description="" ma:hidden="true" ma:internalName="MediaServiceMetadata" ma:readOnly="true">
      <xsd:simpleType>
        <xsd:restriction base="dms:Note"/>
      </xsd:simpleType>
    </xsd:element>
    <xsd:element name="MediaServiceFastMetadata" ma:index="14" nillable="true" ma:displayName="MediaServiceFastMetadata" ma:description="" ma:hidden="true" ma:internalName="MediaServiceFastMetadata" ma:readOnly="true">
      <xsd:simpleType>
        <xsd:restriction base="dms:Note"/>
      </xsd:simpleType>
    </xsd:element>
    <xsd:element name="MediaServiceDateTaken" ma:index="15" nillable="true" ma:displayName="MediaServiceDateTaken" ma:description="" ma:hidden="true" ma:internalName="MediaServiceDateTaken" ma:readOnly="true">
      <xsd:simpleType>
        <xsd:restriction base="dms:Text"/>
      </xsd:simpleType>
    </xsd:element>
    <xsd:element name="MediaServiceAutoTags" ma:index="16" nillable="true" ma:displayName="MediaServiceAutoTags" ma:description="" ma:internalName="MediaServiceAutoTags" ma:readOnly="true">
      <xsd:simpleType>
        <xsd:restriction base="dms:Text"/>
      </xsd:simpleType>
    </xsd:element>
    <xsd:element name="MediaServiceLocation" ma:index="17" nillable="true" ma:displayName="MediaServiceLocation" ma:internalName="MediaServiceLocation"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AutoKeyPoints" ma:index="21" nillable="true" ma:displayName="MediaServiceAutoKeyPoints" ma:hidden="true" ma:internalName="MediaServiceAutoKeyPoints" ma:readOnly="true">
      <xsd:simpleType>
        <xsd:restriction base="dms:Note"/>
      </xsd:simpleType>
    </xsd:element>
    <xsd:element name="MediaServiceKeyPoints" ma:index="22" nillable="true" ma:displayName="KeyPoints" ma:internalName="MediaServiceKeyPoints" ma:readOnly="true">
      <xsd:simpleType>
        <xsd:restriction base="dms:Note">
          <xsd:maxLength value="255"/>
        </xsd:restriction>
      </xsd:simpleType>
    </xsd:element>
    <xsd:element name="_Flow_SignoffStatus" ma:index="23" nillable="true" ma:displayName="Sign-off status" ma:internalName="Sign_x002d_off_x0020_status">
      <xsd:simpleType>
        <xsd:restriction base="dms:Text"/>
      </xsd:simpleType>
    </xsd:element>
    <xsd:element name="MediaLengthInSeconds" ma:index="24" nillable="true" ma:displayName="Length (seconds)" ma:internalName="MediaLengthInSeconds" ma:readOnly="true">
      <xsd:simpleType>
        <xsd:restriction base="dms:Unknown"/>
      </xsd:simpleType>
    </xsd:element>
    <xsd:element name="lcf76f155ced4ddcb4097134ff3c332f" ma:index="26" nillable="true" ma:taxonomy="true" ma:internalName="lcf76f155ced4ddcb4097134ff3c332f" ma:taxonomyFieldName="MediaServiceImageTags" ma:displayName="Image Tags" ma:readOnly="false" ma:fieldId="{5cf76f15-5ced-4ddc-b409-7134ff3c332f}" ma:taxonomyMulti="true" ma:sspId="2ffff410-3492-4e8c-b43f-54b7532b9cd8"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8"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9"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d6d2359e-06bf-44ab-b1b5-ff1d3363cf84" elementFormDefault="qualified">
    <xsd:import namespace="http://schemas.microsoft.com/office/2006/documentManagement/types"/>
    <xsd:import namespace="http://schemas.microsoft.com/office/infopath/2007/PartnerControls"/>
    <xsd:element name="TaxCatchAll" ma:index="27" nillable="true" ma:displayName="Taxonomy Catch All Column" ma:hidden="true" ma:list="{7056fba7-2bf0-40ee-8d98-0bcdb8f0cfd3}" ma:internalName="TaxCatchAll" ma:showField="CatchAllData" ma:web="d6d2359e-06bf-44ab-b1b5-ff1d3363cf8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1AAC2E5-6BEA-44ED-BCF4-0BA2C470ACB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d813354-9ad8-4a3d-aaa3-0b62b5789bd1"/>
    <ds:schemaRef ds:uri="9d8aa833-9f4d-4fd2-b60e-6e84423e5750"/>
    <ds:schemaRef ds:uri="d6d2359e-06bf-44ab-b1b5-ff1d3363cf8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4414F04-805A-4D44-8109-7D7487A4CAF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TM04033937[[fn=Vapor Trail]]</Template>
  <TotalTime>539</TotalTime>
  <Words>962</Words>
  <Application>Microsoft Office PowerPoint</Application>
  <PresentationFormat>Widescreen</PresentationFormat>
  <Paragraphs>94</Paragraphs>
  <Slides>9</Slides>
  <Notes>8</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Century Gothic</vt:lpstr>
      <vt:lpstr>Vapor Trail</vt:lpstr>
      <vt:lpstr>YEAR 4  Multiplication tables Check</vt:lpstr>
      <vt:lpstr>What is it?</vt:lpstr>
      <vt:lpstr>When will it take place?</vt:lpstr>
      <vt:lpstr>What does it look like?</vt:lpstr>
      <vt:lpstr>What does it look like?</vt:lpstr>
      <vt:lpstr>PowerPoint Presentation</vt:lpstr>
      <vt:lpstr>What if my child  cannot access the check? </vt:lpstr>
      <vt:lpstr>HOW CAN I support MY CHILD?</vt:lpstr>
      <vt:lpstr>How will the results be published/used?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4  Multiplication Times table Check</dc:title>
  <dc:creator>B Mcginty</dc:creator>
  <cp:lastModifiedBy>Kate Ballington</cp:lastModifiedBy>
  <cp:revision>23</cp:revision>
  <cp:lastPrinted>2024-03-12T16:27:43Z</cp:lastPrinted>
  <dcterms:created xsi:type="dcterms:W3CDTF">2023-02-12T19:58:48Z</dcterms:created>
  <dcterms:modified xsi:type="dcterms:W3CDTF">2025-02-21T14:13:49Z</dcterms:modified>
</cp:coreProperties>
</file>